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0" r:id="rId1"/>
  </p:sldMasterIdLst>
  <p:sldIdLst>
    <p:sldId id="256" r:id="rId2"/>
    <p:sldId id="257" r:id="rId3"/>
    <p:sldId id="265" r:id="rId4"/>
    <p:sldId id="258" r:id="rId5"/>
    <p:sldId id="266" r:id="rId6"/>
    <p:sldId id="259" r:id="rId7"/>
    <p:sldId id="260" r:id="rId8"/>
    <p:sldId id="261" r:id="rId9"/>
    <p:sldId id="267" r:id="rId10"/>
    <p:sldId id="262" r:id="rId11"/>
    <p:sldId id="263" r:id="rId12"/>
    <p:sldId id="264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10.02.2012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10.02.2012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10.02.2012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10.02.2012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10.02.2012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10.02.2012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10.02.2012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500042"/>
            <a:ext cx="7772400" cy="1470025"/>
          </a:xfrm>
        </p:spPr>
        <p:txBody>
          <a:bodyPr>
            <a:normAutofit/>
          </a:bodyPr>
          <a:lstStyle/>
          <a:p>
            <a:r>
              <a:rPr lang="ru-RU" sz="3200" dirty="0" smtClean="0"/>
              <a:t>	</a:t>
            </a:r>
            <a:r>
              <a:rPr lang="ru-RU" sz="2000" u="sng" dirty="0" smtClean="0"/>
              <a:t>Тема :</a:t>
            </a:r>
            <a:endParaRPr lang="ru-RU" sz="2000" u="sng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7224" y="1214422"/>
            <a:ext cx="7643866" cy="3929090"/>
          </a:xfrm>
        </p:spPr>
        <p:txBody>
          <a:bodyPr>
            <a:normAutofit/>
          </a:bodyPr>
          <a:lstStyle/>
          <a:p>
            <a:endParaRPr lang="ru-RU" sz="2800" dirty="0" smtClean="0"/>
          </a:p>
          <a:p>
            <a:endParaRPr lang="ru-RU" sz="2800" dirty="0" smtClean="0"/>
          </a:p>
          <a:p>
            <a:r>
              <a:rPr lang="ru-RU" sz="2600" b="1" dirty="0" smtClean="0"/>
              <a:t>Синтаксический и пунктуационный разбор бессоюзного сложного предложения. Повторение.</a:t>
            </a:r>
          </a:p>
          <a:p>
            <a:r>
              <a:rPr lang="ru-RU" sz="3600" dirty="0" smtClean="0"/>
              <a:t>  				</a:t>
            </a:r>
            <a:r>
              <a:rPr lang="ru-RU" dirty="0" smtClean="0"/>
              <a:t>Девиз:</a:t>
            </a:r>
          </a:p>
          <a:p>
            <a:pPr algn="r"/>
            <a:r>
              <a:rPr lang="ru-RU" b="1" i="1" dirty="0" smtClean="0"/>
              <a:t>Пусть ухо не будет глухо,</a:t>
            </a:r>
            <a:endParaRPr lang="ru-RU" b="1" dirty="0" smtClean="0"/>
          </a:p>
          <a:p>
            <a:pPr algn="l"/>
            <a:r>
              <a:rPr lang="ru-RU" b="1" i="1" dirty="0" smtClean="0"/>
              <a:t>		                  а зрение будет зорко!</a:t>
            </a:r>
            <a:endParaRPr lang="ru-RU" b="1" dirty="0" smtClean="0"/>
          </a:p>
          <a:p>
            <a:endParaRPr lang="ru-RU" sz="36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 algn="ctr"/>
            <a:r>
              <a:rPr lang="ru-RU" sz="2800" b="1" dirty="0" smtClean="0"/>
              <a:t>Лингвистический эксперимент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		</a:t>
            </a:r>
            <a:r>
              <a:rPr lang="ru-RU" sz="2800" dirty="0" smtClean="0"/>
              <a:t>Какие знаки препинания возможны  между частями данного БСП? От чего зависит выбор знака препинания? </a:t>
            </a:r>
          </a:p>
          <a:p>
            <a:pPr>
              <a:buNone/>
            </a:pPr>
            <a:endParaRPr lang="ru-RU" sz="2800" dirty="0" smtClean="0"/>
          </a:p>
          <a:p>
            <a:pPr algn="ctr">
              <a:buNone/>
            </a:pPr>
            <a:r>
              <a:rPr lang="ru-RU" b="1" i="1" dirty="0" smtClean="0"/>
              <a:t>	Мама сердилась сын не слушался.</a:t>
            </a:r>
            <a:r>
              <a:rPr lang="ru-RU" b="1" dirty="0" smtClean="0"/>
              <a:t> 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 smtClean="0"/>
              <a:t>Тест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214422"/>
            <a:ext cx="8686800" cy="4865703"/>
          </a:xfrm>
        </p:spPr>
        <p:txBody>
          <a:bodyPr>
            <a:normAutofit fontScale="25000" lnSpcReduction="20000"/>
          </a:bodyPr>
          <a:lstStyle/>
          <a:p>
            <a:pPr lvl="0" algn="just">
              <a:buNone/>
            </a:pPr>
            <a:r>
              <a:rPr lang="ru-RU" dirty="0" smtClean="0"/>
              <a:t>	</a:t>
            </a:r>
            <a:r>
              <a:rPr lang="ru-RU" sz="6000" b="1" dirty="0" smtClean="0"/>
              <a:t>1.  Укажите бессоюзное сложное предложение (знаки препинания не расставлены).</a:t>
            </a:r>
          </a:p>
          <a:p>
            <a:pPr algn="just">
              <a:buNone/>
            </a:pPr>
            <a:r>
              <a:rPr lang="ru-RU" sz="6000" dirty="0" smtClean="0"/>
              <a:t>А) Звёзды то мигали слабым светом то исчезали.</a:t>
            </a:r>
          </a:p>
          <a:p>
            <a:pPr algn="just">
              <a:buNone/>
            </a:pPr>
            <a:r>
              <a:rPr lang="ru-RU" sz="6000" dirty="0" smtClean="0"/>
              <a:t>Б) Мне вечная неволя угрожала за мной гнались я духом не смутился и дерзостью неволи избежал.</a:t>
            </a:r>
          </a:p>
          <a:p>
            <a:pPr algn="just">
              <a:buNone/>
            </a:pPr>
            <a:r>
              <a:rPr lang="ru-RU" sz="6000" dirty="0" smtClean="0"/>
              <a:t>В) Туча пролилась ушла и солнце снова засияло над нашим садом.</a:t>
            </a:r>
          </a:p>
          <a:p>
            <a:pPr algn="just">
              <a:buNone/>
            </a:pPr>
            <a:r>
              <a:rPr lang="ru-RU" sz="6000" dirty="0" smtClean="0"/>
              <a:t>Г) Видно было что его одолевает внутренняя борьба.</a:t>
            </a:r>
          </a:p>
          <a:p>
            <a:pPr algn="just">
              <a:buNone/>
            </a:pPr>
            <a:endParaRPr lang="ru-RU" sz="6000" dirty="0" smtClean="0"/>
          </a:p>
          <a:p>
            <a:pPr algn="just">
              <a:buNone/>
            </a:pPr>
            <a:r>
              <a:rPr lang="ru-RU" sz="6000" dirty="0" smtClean="0"/>
              <a:t>	</a:t>
            </a:r>
            <a:r>
              <a:rPr lang="ru-RU" sz="6000" b="1" dirty="0" smtClean="0"/>
              <a:t>2. Какой знак следует поставить между частями БСП </a:t>
            </a:r>
            <a:r>
              <a:rPr lang="ru-RU" sz="6000" b="1" i="1" dirty="0" smtClean="0"/>
              <a:t>Сдадите работу в срок отпуск вам  обеспечен</a:t>
            </a:r>
            <a:r>
              <a:rPr lang="ru-RU" sz="6000" b="1" dirty="0" smtClean="0"/>
              <a:t>?</a:t>
            </a:r>
          </a:p>
          <a:p>
            <a:pPr algn="just">
              <a:buNone/>
            </a:pPr>
            <a:r>
              <a:rPr lang="ru-RU" sz="6000" dirty="0" smtClean="0"/>
              <a:t>А) двоеточие.	Б) тире.	</a:t>
            </a:r>
            <a:r>
              <a:rPr lang="ru-RU" sz="6000" dirty="0" smtClean="0"/>
              <a:t>	В</a:t>
            </a:r>
            <a:r>
              <a:rPr lang="ru-RU" sz="6000" dirty="0" smtClean="0"/>
              <a:t>) </a:t>
            </a:r>
            <a:r>
              <a:rPr lang="ru-RU" sz="6000" dirty="0" smtClean="0"/>
              <a:t>запятую.</a:t>
            </a:r>
            <a:r>
              <a:rPr lang="ru-RU" sz="6000" dirty="0" smtClean="0"/>
              <a:t>	.        Г) точку с запятой.</a:t>
            </a:r>
          </a:p>
          <a:p>
            <a:pPr algn="just">
              <a:buNone/>
            </a:pPr>
            <a:endParaRPr lang="ru-RU" sz="6000" dirty="0" smtClean="0"/>
          </a:p>
          <a:p>
            <a:pPr algn="just">
              <a:buNone/>
            </a:pPr>
            <a:r>
              <a:rPr lang="ru-RU" sz="6000" dirty="0" smtClean="0"/>
              <a:t>	</a:t>
            </a:r>
            <a:r>
              <a:rPr lang="ru-RU" sz="6000" b="1" dirty="0" smtClean="0"/>
              <a:t>3. Укажите предложение с пунктуационной ошибкой.</a:t>
            </a:r>
          </a:p>
          <a:p>
            <a:pPr algn="just">
              <a:buNone/>
            </a:pPr>
            <a:r>
              <a:rPr lang="ru-RU" sz="6000" dirty="0" smtClean="0"/>
              <a:t>А) Любишь кататься – люби и саночки возить.</a:t>
            </a:r>
          </a:p>
          <a:p>
            <a:pPr algn="just">
              <a:buNone/>
            </a:pPr>
            <a:r>
              <a:rPr lang="ru-RU" sz="6000" dirty="0" smtClean="0"/>
              <a:t>Б) Косили версту: выкосили грош.</a:t>
            </a:r>
          </a:p>
          <a:p>
            <a:pPr algn="just">
              <a:buNone/>
            </a:pPr>
            <a:r>
              <a:rPr lang="ru-RU" sz="6000" dirty="0" smtClean="0"/>
              <a:t>В) Ползти было неудобно: с непривычки болели колени и локти.</a:t>
            </a:r>
          </a:p>
          <a:p>
            <a:pPr algn="just">
              <a:buNone/>
            </a:pPr>
            <a:r>
              <a:rPr lang="ru-RU" sz="6000" dirty="0" smtClean="0"/>
              <a:t>Г) Пробовал бежать: ноги от страха не слушались.</a:t>
            </a:r>
          </a:p>
          <a:p>
            <a:pPr algn="just">
              <a:buNone/>
            </a:pPr>
            <a:endParaRPr lang="ru-RU" sz="6000" dirty="0" smtClean="0"/>
          </a:p>
          <a:p>
            <a:pPr algn="just">
              <a:buNone/>
            </a:pPr>
            <a:r>
              <a:rPr lang="ru-RU" sz="6000" dirty="0" smtClean="0"/>
              <a:t>	</a:t>
            </a:r>
            <a:r>
              <a:rPr lang="ru-RU" sz="6000" b="1" dirty="0" smtClean="0"/>
              <a:t>4. Какую часть следует  добавить в БСП </a:t>
            </a:r>
            <a:r>
              <a:rPr lang="ru-RU" sz="6000" b="1" u="sng" dirty="0" smtClean="0"/>
              <a:t>со значением </a:t>
            </a:r>
            <a:r>
              <a:rPr lang="ru-RU" sz="6000" b="1" i="1" u="sng" dirty="0" smtClean="0"/>
              <a:t>причины</a:t>
            </a:r>
            <a:r>
              <a:rPr lang="ru-RU" sz="6000" b="1" dirty="0" smtClean="0"/>
              <a:t>?</a:t>
            </a:r>
          </a:p>
          <a:p>
            <a:pPr algn="just">
              <a:buNone/>
            </a:pPr>
            <a:r>
              <a:rPr lang="ru-RU" sz="6000" b="1" dirty="0" smtClean="0"/>
              <a:t>	… </a:t>
            </a:r>
            <a:r>
              <a:rPr lang="ru-RU" sz="6000" b="1" i="1" dirty="0" smtClean="0"/>
              <a:t>трудно усидеть дома.</a:t>
            </a:r>
            <a:endParaRPr lang="ru-RU" sz="6000" b="1" dirty="0" smtClean="0"/>
          </a:p>
          <a:p>
            <a:pPr algn="just">
              <a:buNone/>
            </a:pPr>
            <a:r>
              <a:rPr lang="ru-RU" sz="6000" dirty="0" smtClean="0"/>
              <a:t>А) Из-за хорошего настроения…</a:t>
            </a:r>
          </a:p>
          <a:p>
            <a:pPr algn="just">
              <a:buNone/>
            </a:pPr>
            <a:r>
              <a:rPr lang="ru-RU" sz="6000" dirty="0" smtClean="0"/>
              <a:t>Б) Когда солнцу весело…</a:t>
            </a:r>
          </a:p>
          <a:p>
            <a:pPr algn="just">
              <a:buNone/>
            </a:pPr>
            <a:r>
              <a:rPr lang="ru-RU" sz="6000" dirty="0" smtClean="0"/>
              <a:t>В) Летом тяжело готовиться к экзаменам…</a:t>
            </a:r>
          </a:p>
          <a:p>
            <a:pPr algn="just">
              <a:buNone/>
            </a:pPr>
            <a:r>
              <a:rPr lang="ru-RU" sz="6000" dirty="0" smtClean="0"/>
              <a:t>Г) Со двора доносится весёлый гомон детей…</a:t>
            </a:r>
          </a:p>
          <a:p>
            <a:pPr algn="just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4000" b="1" i="1" dirty="0" smtClean="0"/>
              <a:t>Спасибо </a:t>
            </a:r>
          </a:p>
          <a:p>
            <a:pPr algn="ctr">
              <a:buNone/>
            </a:pPr>
            <a:r>
              <a:rPr lang="ru-RU" sz="4000" b="1" i="1" dirty="0" smtClean="0"/>
              <a:t>за работу на уроке!</a:t>
            </a:r>
          </a:p>
          <a:p>
            <a:pPr algn="ctr">
              <a:buNone/>
            </a:pPr>
            <a:endParaRPr lang="ru-RU" sz="4000" b="1" i="1" dirty="0"/>
          </a:p>
        </p:txBody>
      </p:sp>
      <p:pic>
        <p:nvPicPr>
          <p:cNvPr id="5" name="Рисунок 4" descr="СЕРДЕЧКИ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8992" y="3143248"/>
            <a:ext cx="2500330" cy="16335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1800" b="1" dirty="0" smtClean="0"/>
              <a:t>Готовимся к ГИА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>Лингвистическая </a:t>
            </a:r>
            <a:r>
              <a:rPr lang="ru-RU" sz="2800" b="1" dirty="0" smtClean="0"/>
              <a:t>разминка 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b="1" dirty="0" smtClean="0"/>
              <a:t>	А4. </a:t>
            </a:r>
            <a:r>
              <a:rPr lang="ru-RU" dirty="0" smtClean="0"/>
              <a:t>Укажите </a:t>
            </a:r>
            <a:r>
              <a:rPr lang="ru-RU" b="1" dirty="0" smtClean="0"/>
              <a:t>ошибочное</a:t>
            </a:r>
            <a:r>
              <a:rPr lang="ru-RU" dirty="0" smtClean="0"/>
              <a:t> суждение.</a:t>
            </a:r>
          </a:p>
          <a:p>
            <a:pPr lvl="0">
              <a:buNone/>
            </a:pPr>
            <a:r>
              <a:rPr lang="ru-RU" b="1" dirty="0" smtClean="0"/>
              <a:t>1)</a:t>
            </a:r>
            <a:r>
              <a:rPr lang="ru-RU" dirty="0" smtClean="0"/>
              <a:t> В слове </a:t>
            </a:r>
            <a:r>
              <a:rPr lang="ru-RU" b="1" dirty="0" smtClean="0"/>
              <a:t>СИДЕЛИ</a:t>
            </a:r>
            <a:r>
              <a:rPr lang="ru-RU" dirty="0" smtClean="0"/>
              <a:t> все согласные звуки мягкие.</a:t>
            </a:r>
          </a:p>
          <a:p>
            <a:pPr lvl="0">
              <a:buNone/>
            </a:pPr>
            <a:r>
              <a:rPr lang="ru-RU" b="1" dirty="0" smtClean="0"/>
              <a:t>2)</a:t>
            </a:r>
            <a:r>
              <a:rPr lang="ru-RU" dirty="0" smtClean="0"/>
              <a:t> В слове </a:t>
            </a:r>
            <a:r>
              <a:rPr lang="ru-RU" b="1" dirty="0" smtClean="0"/>
              <a:t>ЧУВСТВОВАЛИ</a:t>
            </a:r>
            <a:r>
              <a:rPr lang="ru-RU" dirty="0" smtClean="0"/>
              <a:t> согласный звук </a:t>
            </a:r>
            <a:r>
              <a:rPr lang="ru-RU" b="1" i="1" u="sng" dirty="0" smtClean="0"/>
              <a:t>в </a:t>
            </a:r>
            <a:r>
              <a:rPr lang="ru-RU" dirty="0" smtClean="0"/>
              <a:t>не произносится.</a:t>
            </a:r>
          </a:p>
          <a:p>
            <a:pPr lvl="0">
              <a:buNone/>
            </a:pPr>
            <a:r>
              <a:rPr lang="ru-RU" b="1" dirty="0" smtClean="0"/>
              <a:t>3) </a:t>
            </a:r>
            <a:r>
              <a:rPr lang="ru-RU" dirty="0" smtClean="0"/>
              <a:t>В слове </a:t>
            </a:r>
            <a:r>
              <a:rPr lang="ru-RU" b="1" dirty="0" smtClean="0"/>
              <a:t>СУДЬЁЙ</a:t>
            </a:r>
            <a:r>
              <a:rPr lang="ru-RU" dirty="0" smtClean="0"/>
              <a:t> количество звуков и букв совпадает.</a:t>
            </a:r>
          </a:p>
          <a:p>
            <a:pPr lvl="0">
              <a:buNone/>
            </a:pPr>
            <a:r>
              <a:rPr lang="ru-RU" b="1" dirty="0" smtClean="0"/>
              <a:t>4)</a:t>
            </a:r>
            <a:r>
              <a:rPr lang="ru-RU" dirty="0" smtClean="0"/>
              <a:t> В слове </a:t>
            </a:r>
            <a:r>
              <a:rPr lang="ru-RU" b="1" dirty="0" smtClean="0"/>
              <a:t>ВСЛУХ</a:t>
            </a:r>
            <a:r>
              <a:rPr lang="ru-RU" dirty="0" smtClean="0"/>
              <a:t> первый согласный звук </a:t>
            </a:r>
            <a:r>
              <a:rPr lang="ru-RU" b="1" i="1" u="sng" dirty="0" smtClean="0"/>
              <a:t>в</a:t>
            </a:r>
            <a:r>
              <a:rPr lang="ru-RU" dirty="0" smtClean="0"/>
              <a:t>.</a:t>
            </a:r>
          </a:p>
          <a:p>
            <a:pPr lvl="0">
              <a:buNone/>
            </a:pPr>
            <a:endParaRPr lang="ru-RU" dirty="0" smtClean="0"/>
          </a:p>
          <a:p>
            <a:pPr>
              <a:buNone/>
            </a:pPr>
            <a:r>
              <a:rPr lang="ru-RU" b="1" dirty="0" smtClean="0"/>
              <a:t>	А5.</a:t>
            </a:r>
            <a:r>
              <a:rPr lang="ru-RU" dirty="0" smtClean="0"/>
              <a:t> В каком слове пропущена </a:t>
            </a:r>
            <a:r>
              <a:rPr lang="ru-RU" b="1" dirty="0" smtClean="0"/>
              <a:t>безударная проверяемая</a:t>
            </a:r>
            <a:r>
              <a:rPr lang="ru-RU" dirty="0" smtClean="0"/>
              <a:t> гласная корня?</a:t>
            </a:r>
          </a:p>
          <a:p>
            <a:pPr marL="514350" lvl="0" indent="-514350">
              <a:buNone/>
            </a:pPr>
            <a:r>
              <a:rPr lang="ru-RU" b="1" dirty="0" smtClean="0"/>
              <a:t>1) в…</a:t>
            </a:r>
            <a:r>
              <a:rPr lang="ru-RU" b="1" dirty="0" err="1" smtClean="0"/>
              <a:t>лейбол</a:t>
            </a:r>
            <a:r>
              <a:rPr lang="ru-RU" b="1" dirty="0" smtClean="0"/>
              <a:t>	2) </a:t>
            </a:r>
            <a:r>
              <a:rPr lang="ru-RU" b="1" dirty="0" err="1" smtClean="0"/>
              <a:t>возр</a:t>
            </a:r>
            <a:r>
              <a:rPr lang="ru-RU" b="1" dirty="0" smtClean="0"/>
              <a:t>…</a:t>
            </a:r>
            <a:r>
              <a:rPr lang="ru-RU" b="1" dirty="0" err="1" smtClean="0"/>
              <a:t>ст</a:t>
            </a:r>
            <a:r>
              <a:rPr lang="ru-RU" b="1" dirty="0" smtClean="0"/>
              <a:t>	3) св…сток	4) р…</a:t>
            </a:r>
            <a:r>
              <a:rPr lang="ru-RU" b="1" dirty="0" err="1" smtClean="0"/>
              <a:t>шение</a:t>
            </a:r>
            <a:endParaRPr lang="ru-RU" b="1" dirty="0" smtClean="0"/>
          </a:p>
          <a:p>
            <a:pPr marL="514350" lvl="0" indent="-514350">
              <a:buAutoNum type="arabicParenR"/>
            </a:pPr>
            <a:endParaRPr lang="ru-RU" dirty="0" smtClean="0"/>
          </a:p>
          <a:p>
            <a:pPr marL="514350" lvl="0" indent="-514350">
              <a:buNone/>
            </a:pPr>
            <a:r>
              <a:rPr lang="ru-RU" b="1" dirty="0" smtClean="0"/>
              <a:t>     А6.</a:t>
            </a:r>
            <a:r>
              <a:rPr lang="ru-RU" dirty="0" smtClean="0"/>
              <a:t> В каком слове приставка </a:t>
            </a:r>
            <a:r>
              <a:rPr lang="ru-RU" b="1" dirty="0" smtClean="0"/>
              <a:t>ПРИ-</a:t>
            </a:r>
            <a:r>
              <a:rPr lang="ru-RU" dirty="0" smtClean="0"/>
              <a:t> имеет значение неполноты действия?</a:t>
            </a:r>
          </a:p>
          <a:p>
            <a:pPr marL="514350" lvl="0" indent="-514350">
              <a:buNone/>
            </a:pPr>
            <a:r>
              <a:rPr lang="ru-RU" b="1" dirty="0" smtClean="0"/>
              <a:t>1) приседали		3) приближающийся</a:t>
            </a:r>
          </a:p>
          <a:p>
            <a:pPr marL="514350" lvl="0" indent="-514350">
              <a:buNone/>
            </a:pPr>
            <a:r>
              <a:rPr lang="ru-RU" b="1" dirty="0" smtClean="0"/>
              <a:t>2) приучила		4) прийти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b="1" dirty="0" smtClean="0"/>
              <a:t>Синтаксический разбор </a:t>
            </a:r>
            <a:br>
              <a:rPr lang="ru-RU" sz="2800" b="1" dirty="0" smtClean="0"/>
            </a:br>
            <a:r>
              <a:rPr lang="ru-RU" sz="2800" b="1" dirty="0" smtClean="0"/>
              <a:t>бессоюзного сложного предложения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ru-RU" b="1" u="sng" dirty="0" smtClean="0"/>
              <a:t>Порядок разбора</a:t>
            </a:r>
          </a:p>
          <a:p>
            <a:pPr lvl="0" algn="just">
              <a:buNone/>
            </a:pPr>
            <a:r>
              <a:rPr lang="ru-RU" b="1" i="1" dirty="0" smtClean="0"/>
              <a:t>1) Вид предложения по цели высказывания, по эмоциональной окраске.</a:t>
            </a:r>
          </a:p>
          <a:p>
            <a:pPr lvl="0" algn="just">
              <a:buNone/>
            </a:pPr>
            <a:r>
              <a:rPr lang="ru-RU" b="1" i="1" dirty="0" smtClean="0"/>
              <a:t>2) Простые предложения в составе сложного, их грамматические основы.</a:t>
            </a:r>
          </a:p>
          <a:p>
            <a:pPr lvl="0" algn="just">
              <a:buNone/>
            </a:pPr>
            <a:r>
              <a:rPr lang="ru-RU" b="1" i="1" dirty="0" smtClean="0"/>
              <a:t>3) Средства связи простых предложений в сложном.</a:t>
            </a:r>
          </a:p>
          <a:p>
            <a:pPr lvl="0" algn="just">
              <a:buNone/>
            </a:pPr>
            <a:r>
              <a:rPr lang="ru-RU" b="1" i="1" dirty="0" smtClean="0"/>
              <a:t>4) Смысловые отношения между частями бессоюзного сложного предложения; особенности интонации.</a:t>
            </a:r>
          </a:p>
          <a:p>
            <a:pPr lvl="0" algn="just">
              <a:buNone/>
            </a:pPr>
            <a:r>
              <a:rPr lang="ru-RU" b="1" i="1" dirty="0" smtClean="0"/>
              <a:t>5) , 6), 7) Разбор простых предложений в сложном.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/>
            <a:r>
              <a:rPr lang="ru-RU" sz="3100" b="1" dirty="0" smtClean="0"/>
              <a:t>Тренировочные упражнения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285860"/>
            <a:ext cx="8686800" cy="4794265"/>
          </a:xfrm>
        </p:spPr>
        <p:txBody>
          <a:bodyPr>
            <a:normAutofit fontScale="92500" lnSpcReduction="10000"/>
          </a:bodyPr>
          <a:lstStyle/>
          <a:p>
            <a:pPr lvl="0" algn="just">
              <a:buNone/>
            </a:pPr>
            <a:r>
              <a:rPr lang="ru-RU" sz="3000" b="1" u="sng" dirty="0" smtClean="0"/>
              <a:t>Задание</a:t>
            </a:r>
            <a:r>
              <a:rPr lang="ru-RU" sz="3000" b="1" dirty="0" smtClean="0"/>
              <a:t>:</a:t>
            </a:r>
            <a:r>
              <a:rPr lang="ru-RU" sz="3000" dirty="0" smtClean="0"/>
              <a:t> </a:t>
            </a:r>
            <a:r>
              <a:rPr lang="ru-RU" sz="3000" dirty="0" smtClean="0"/>
              <a:t>произведите </a:t>
            </a:r>
            <a:r>
              <a:rPr lang="ru-RU" sz="3000" dirty="0" smtClean="0"/>
              <a:t>синтаксический разбор бессоюзных сложных 	  предложений. </a:t>
            </a:r>
          </a:p>
          <a:p>
            <a:pPr lvl="0" algn="just">
              <a:buNone/>
            </a:pPr>
            <a:r>
              <a:rPr lang="ru-RU" sz="3000" b="1" i="1" dirty="0" smtClean="0"/>
              <a:t>1</a:t>
            </a:r>
            <a:r>
              <a:rPr lang="ru-RU" sz="3000" b="1" i="1" dirty="0" smtClean="0"/>
              <a:t>) Солнце быстро встаёт – буд…т день горячий. </a:t>
            </a:r>
            <a:endParaRPr lang="ru-RU" sz="3000" b="1" i="1" dirty="0" smtClean="0"/>
          </a:p>
          <a:p>
            <a:pPr lvl="0" algn="just">
              <a:buNone/>
            </a:pPr>
            <a:r>
              <a:rPr lang="ru-RU" sz="3000" b="1" i="1" dirty="0" smtClean="0"/>
              <a:t>2) Земля наша щедра и пл…дородна: луга, горы, леса, степи, даже болота и пустыри дарят людям тысячи разнообразных р…</a:t>
            </a:r>
            <a:r>
              <a:rPr lang="ru-RU" sz="3000" b="1" i="1" dirty="0" err="1" smtClean="0"/>
              <a:t>стений</a:t>
            </a:r>
            <a:r>
              <a:rPr lang="ru-RU" sz="3000" b="1" i="1" dirty="0" smtClean="0"/>
              <a:t>.</a:t>
            </a:r>
          </a:p>
          <a:p>
            <a:pPr lvl="0" algn="just">
              <a:buNone/>
            </a:pPr>
            <a:r>
              <a:rPr lang="ru-RU" sz="3000" b="1" i="1" dirty="0" smtClean="0"/>
              <a:t>3</a:t>
            </a:r>
            <a:r>
              <a:rPr lang="ru-RU" sz="3000" b="1" i="1" dirty="0" smtClean="0"/>
              <a:t>) На (железно)дорожном переезде был опущен шлагбаум: со </a:t>
            </a:r>
            <a:r>
              <a:rPr lang="ru-RU" sz="3000" b="1" i="1" dirty="0" err="1" smtClean="0"/>
              <a:t>станци</a:t>
            </a:r>
            <a:r>
              <a:rPr lang="ru-RU" sz="3000" b="1" i="1" dirty="0" smtClean="0"/>
              <a:t>… шёл курьерский поезд. </a:t>
            </a:r>
            <a:endParaRPr lang="ru-RU" sz="3000" b="1" i="1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 </a:t>
            </a:r>
            <a:r>
              <a:rPr lang="ru-RU" sz="3100" b="1" dirty="0" smtClean="0"/>
              <a:t>Пунктуационный разбор </a:t>
            </a:r>
            <a:br>
              <a:rPr lang="ru-RU" sz="3100" b="1" dirty="0" smtClean="0"/>
            </a:br>
            <a:r>
              <a:rPr lang="ru-RU" sz="3100" b="1" dirty="0" smtClean="0"/>
              <a:t>бессоюзного сложного предложения</a:t>
            </a:r>
            <a:r>
              <a:rPr lang="ru-RU" sz="3100" dirty="0" smtClean="0"/>
              <a:t/>
            </a:r>
            <a:br>
              <a:rPr lang="ru-RU" sz="3100" dirty="0" smtClean="0"/>
            </a:br>
            <a:endParaRPr lang="ru-RU" sz="31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b="1" u="sng" dirty="0" smtClean="0"/>
              <a:t>Порядок разбора</a:t>
            </a:r>
          </a:p>
          <a:p>
            <a:pPr lvl="0" algn="just">
              <a:buNone/>
            </a:pPr>
            <a:r>
              <a:rPr lang="ru-RU" b="1" i="1" dirty="0" smtClean="0"/>
              <a:t>1) Знаки завершения.</a:t>
            </a:r>
          </a:p>
          <a:p>
            <a:pPr lvl="0" algn="just">
              <a:buNone/>
            </a:pPr>
            <a:r>
              <a:rPr lang="ru-RU" b="1" i="1" dirty="0" smtClean="0"/>
              <a:t>2) Знаки разделения между простыми предложениями в бессоюзном.</a:t>
            </a:r>
          </a:p>
          <a:p>
            <a:pPr lvl="0" algn="just">
              <a:buNone/>
            </a:pPr>
            <a:r>
              <a:rPr lang="ru-RU" b="1" i="1" dirty="0" smtClean="0"/>
              <a:t>3) Знаки выделения придаточных предложений в бессоюзном.</a:t>
            </a:r>
          </a:p>
          <a:p>
            <a:pPr lvl="0" algn="just">
              <a:buNone/>
            </a:pPr>
            <a:r>
              <a:rPr lang="ru-RU" b="1" i="1" dirty="0" smtClean="0"/>
              <a:t>4) Знаки разделения и выделения в простом предложении.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800" b="1" dirty="0" smtClean="0"/>
              <a:t>Основные признаки</a:t>
            </a:r>
            <a:br>
              <a:rPr lang="ru-RU" sz="2800" b="1" dirty="0" smtClean="0"/>
            </a:br>
            <a:r>
              <a:rPr lang="ru-RU" sz="2800" b="1" dirty="0" smtClean="0"/>
              <a:t> бессоюзных сложных предложений:	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lvl="0" indent="-514350" algn="just">
              <a:buNone/>
            </a:pPr>
            <a:r>
              <a:rPr lang="ru-RU" sz="2800" b="1" i="1" dirty="0" smtClean="0"/>
              <a:t>1) Простые предложения в составе сложных соединяются без помощи союзов и союзных слов.</a:t>
            </a:r>
          </a:p>
          <a:p>
            <a:pPr marL="514350" lvl="0" indent="-514350" algn="just">
              <a:buNone/>
            </a:pPr>
            <a:r>
              <a:rPr lang="ru-RU" sz="2800" b="1" i="1" dirty="0" smtClean="0"/>
              <a:t>2) По значению они близки к союзным сложным предложениям.</a:t>
            </a:r>
          </a:p>
          <a:p>
            <a:pPr lvl="0" algn="just">
              <a:buNone/>
            </a:pPr>
            <a:r>
              <a:rPr lang="ru-RU" sz="2800" b="1" i="1" dirty="0" smtClean="0"/>
              <a:t>3) Имеют характерную интонацию.</a:t>
            </a:r>
          </a:p>
          <a:p>
            <a:pPr lvl="0" algn="just">
              <a:buNone/>
            </a:pPr>
            <a:r>
              <a:rPr lang="ru-RU" sz="2800" b="1" i="1" dirty="0" smtClean="0"/>
              <a:t>4) Простые предложения в их составе разделяются запятой, точкой с запятой, двоеточием, тире.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100" b="1" dirty="0" smtClean="0"/>
              <a:t/>
            </a:r>
            <a:br>
              <a:rPr lang="ru-RU" sz="3100" b="1" dirty="0" smtClean="0"/>
            </a:br>
            <a:r>
              <a:rPr lang="ru-RU" sz="3100" b="1" dirty="0" smtClean="0"/>
              <a:t>Знаки препинания</a:t>
            </a: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b="1" dirty="0" smtClean="0"/>
              <a:t>в бессоюзном сложном предложении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1" cy="4979607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1176319"/>
                <a:gridCol w="4614882"/>
                <a:gridCol w="2895600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Знаки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Значение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Как проверить?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2390" marR="7239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solidFill>
                            <a:srgbClr val="C00000"/>
                          </a:solidFill>
                        </a:rPr>
                        <a:t>, ;</a:t>
                      </a:r>
                      <a:endParaRPr lang="ru-RU" sz="4000" b="1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/>
                        <a:t>перечисление </a:t>
                      </a:r>
                      <a:r>
                        <a:rPr lang="ru-RU" sz="1600" dirty="0"/>
                        <a:t>(одновременность и последовательность)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по смыслу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2390" marR="7239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solidFill>
                            <a:srgbClr val="C00000"/>
                          </a:solidFill>
                        </a:rPr>
                        <a:t>:</a:t>
                      </a:r>
                      <a:endParaRPr lang="ru-RU" sz="4000" b="1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1)  во втором предложении </a:t>
                      </a:r>
                      <a:r>
                        <a:rPr lang="ru-RU" sz="1600" b="1" dirty="0"/>
                        <a:t>причина</a:t>
                      </a:r>
                      <a:r>
                        <a:rPr lang="ru-RU" sz="1600" dirty="0"/>
                        <a:t>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2)  второе предложение </a:t>
                      </a:r>
                      <a:r>
                        <a:rPr lang="ru-RU" sz="1600" b="1" dirty="0"/>
                        <a:t>разъясняет, раскрывает</a:t>
                      </a:r>
                      <a:r>
                        <a:rPr lang="ru-RU" sz="1600" dirty="0"/>
                        <a:t> первое;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3) второе предложение </a:t>
                      </a:r>
                      <a:r>
                        <a:rPr lang="ru-RU" sz="1600" b="1" dirty="0"/>
                        <a:t>дополняет</a:t>
                      </a:r>
                      <a:r>
                        <a:rPr lang="ru-RU" sz="1600" dirty="0"/>
                        <a:t> первое.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союзом </a:t>
                      </a:r>
                      <a:r>
                        <a:rPr lang="ru-RU" sz="1600" b="1" dirty="0"/>
                        <a:t>потому что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союзом </a:t>
                      </a:r>
                      <a:r>
                        <a:rPr lang="ru-RU" sz="1600" b="1" dirty="0"/>
                        <a:t>а именно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 smtClean="0"/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/>
                        <a:t>союзом </a:t>
                      </a:r>
                      <a:r>
                        <a:rPr lang="ru-RU" sz="1600" b="1" dirty="0"/>
                        <a:t>что</a:t>
                      </a:r>
                      <a:r>
                        <a:rPr lang="ru-RU" sz="1600" dirty="0"/>
                        <a:t> или глаголами </a:t>
                      </a:r>
                      <a:r>
                        <a:rPr lang="ru-RU" sz="1600" i="1" dirty="0"/>
                        <a:t>увидел, услышал, </a:t>
                      </a:r>
                      <a:r>
                        <a:rPr lang="ru-RU" sz="1600" i="1" dirty="0" smtClean="0"/>
                        <a:t>почувствовал </a:t>
                      </a:r>
                      <a:r>
                        <a:rPr lang="ru-RU" sz="1600" dirty="0" smtClean="0"/>
                        <a:t>с </a:t>
                      </a:r>
                      <a:r>
                        <a:rPr lang="ru-RU" sz="1600" dirty="0"/>
                        <a:t>союзом </a:t>
                      </a:r>
                      <a:r>
                        <a:rPr lang="ru-RU" sz="1600" b="1" dirty="0"/>
                        <a:t>что</a:t>
                      </a:r>
                      <a:r>
                        <a:rPr lang="ru-RU" sz="1600" dirty="0"/>
                        <a:t> 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2390" marR="7239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solidFill>
                            <a:srgbClr val="C00000"/>
                          </a:solidFill>
                        </a:rPr>
                        <a:t>-</a:t>
                      </a:r>
                      <a:endParaRPr lang="ru-RU" sz="4000" b="1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1) в первом предложении </a:t>
                      </a:r>
                      <a:r>
                        <a:rPr lang="ru-RU" sz="1600" b="1" dirty="0"/>
                        <a:t>время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2) в первом предложении </a:t>
                      </a:r>
                      <a:r>
                        <a:rPr lang="ru-RU" sz="1600" b="1" dirty="0"/>
                        <a:t>условие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3) в первом предложении </a:t>
                      </a:r>
                      <a:r>
                        <a:rPr lang="ru-RU" sz="1600" b="1" dirty="0"/>
                        <a:t>причина,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во втором предложении </a:t>
                      </a:r>
                      <a:r>
                        <a:rPr lang="ru-RU" sz="1600" b="1" dirty="0" smtClean="0"/>
                        <a:t>следствие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/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4) при </a:t>
                      </a:r>
                      <a:r>
                        <a:rPr lang="ru-RU" sz="1600" b="1" dirty="0"/>
                        <a:t>противопоставлении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5) во втором предложении </a:t>
                      </a:r>
                      <a:r>
                        <a:rPr lang="ru-RU" sz="1600" b="1" dirty="0"/>
                        <a:t>сравнение, сопоставление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союзом </a:t>
                      </a:r>
                      <a:r>
                        <a:rPr lang="ru-RU" sz="1600" b="1" dirty="0"/>
                        <a:t>когда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/>
                        <a:t>союзом</a:t>
                      </a:r>
                      <a:r>
                        <a:rPr lang="ru-RU" sz="1600" b="1" dirty="0"/>
                        <a:t> если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перед первой частью – союз </a:t>
                      </a:r>
                      <a:r>
                        <a:rPr lang="ru-RU" sz="1600" b="1" dirty="0"/>
                        <a:t>так как</a:t>
                      </a:r>
                      <a:r>
                        <a:rPr lang="ru-RU" sz="1600" dirty="0"/>
                        <a:t>, между частями слово </a:t>
                      </a:r>
                      <a:r>
                        <a:rPr lang="ru-RU" sz="1600" b="1" dirty="0"/>
                        <a:t>поэтому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/>
                        <a:t>союзами </a:t>
                      </a:r>
                      <a:r>
                        <a:rPr lang="ru-RU" sz="1600" b="1" dirty="0"/>
                        <a:t>а, но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союзами </a:t>
                      </a:r>
                      <a:r>
                        <a:rPr lang="ru-RU" sz="1600" b="1" dirty="0"/>
                        <a:t>словно, как будто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2390" marR="7239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 smtClean="0"/>
              <a:t>Работа с текстом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214422"/>
            <a:ext cx="8686800" cy="4865703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ru-RU" i="1" dirty="0" smtClean="0"/>
              <a:t>		</a:t>
            </a:r>
            <a:r>
              <a:rPr lang="ru-RU" sz="3000" b="1" i="1" dirty="0" smtClean="0"/>
              <a:t>Весело пробираться по узкой дорожке, между двумя стенами высокой ржи. Колосья тихо бьют вас по лицу, васильки цепляются за ноги, перепела кричат кругом, лошадь бежит ленивой рысью. Вот и лес. Тень и тишина. Статные осины высоко лепечут над вами; длинные, висячие ветви берёз едва шевелятся; могучий дуб стоит, как боец, подле красивой липы.</a:t>
            </a:r>
            <a:endParaRPr lang="ru-RU" sz="3000" b="1" dirty="0" smtClean="0"/>
          </a:p>
          <a:p>
            <a:pPr algn="just">
              <a:buNone/>
            </a:pPr>
            <a:r>
              <a:rPr lang="ru-RU" sz="2400" i="1" dirty="0" smtClean="0"/>
              <a:t>							(И. С. Тургенев)</a:t>
            </a:r>
          </a:p>
          <a:p>
            <a:pPr algn="just">
              <a:buNone/>
            </a:pPr>
            <a:r>
              <a:rPr lang="ru-RU" sz="2400" b="1" dirty="0" smtClean="0"/>
              <a:t>		</a:t>
            </a:r>
            <a:r>
              <a:rPr lang="ru-RU" sz="3000" b="1" u="sng" dirty="0" smtClean="0"/>
              <a:t>Задание:</a:t>
            </a:r>
            <a:r>
              <a:rPr lang="ru-RU" sz="3000" dirty="0" smtClean="0"/>
              <a:t> сделайте </a:t>
            </a:r>
            <a:r>
              <a:rPr lang="ru-RU" sz="3000" dirty="0" smtClean="0"/>
              <a:t>интонационно-смысловой </a:t>
            </a:r>
            <a:r>
              <a:rPr lang="ru-RU" sz="3000" dirty="0" smtClean="0"/>
              <a:t>анализ текста. Докажите, почему поставлена запятая и точка с запятой в БСП.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/>
            <a:r>
              <a:rPr lang="ru-RU" b="1" dirty="0" smtClean="0"/>
              <a:t>Конструирование</a:t>
            </a:r>
            <a:br>
              <a:rPr lang="ru-RU" b="1" dirty="0" smtClean="0"/>
            </a:b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214422"/>
            <a:ext cx="8686800" cy="4865703"/>
          </a:xfrm>
          <a:ln>
            <a:solidFill>
              <a:srgbClr val="FF0000"/>
            </a:solidFill>
          </a:ln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ru-RU" b="1" dirty="0" smtClean="0"/>
              <a:t>		</a:t>
            </a:r>
            <a:r>
              <a:rPr lang="ru-RU" sz="2900" b="1" u="sng" dirty="0" smtClean="0"/>
              <a:t>Задание:</a:t>
            </a:r>
            <a:r>
              <a:rPr lang="ru-RU" sz="2900" dirty="0" smtClean="0"/>
              <a:t> преобразуйте сложные союзные предложения</a:t>
            </a:r>
          </a:p>
          <a:p>
            <a:pPr algn="just">
              <a:buNone/>
            </a:pPr>
            <a:r>
              <a:rPr lang="ru-RU" sz="2900" dirty="0" smtClean="0"/>
              <a:t> в бессоюзные, понаблюдайте за интонацией. </a:t>
            </a:r>
            <a:r>
              <a:rPr lang="ru-RU" sz="2900" b="1" dirty="0" smtClean="0"/>
              <a:t>Будьте внимательны при расстановке знаков препинания</a:t>
            </a:r>
            <a:r>
              <a:rPr lang="ru-RU" sz="2900" b="1" dirty="0" smtClean="0"/>
              <a:t>.</a:t>
            </a:r>
            <a:endParaRPr lang="ru-RU" sz="2900" dirty="0" smtClean="0"/>
          </a:p>
          <a:p>
            <a:pPr lvl="0" algn="just">
              <a:buNone/>
            </a:pPr>
            <a:r>
              <a:rPr lang="ru-RU" b="1" i="1" dirty="0" smtClean="0"/>
              <a:t>1)</a:t>
            </a:r>
            <a:r>
              <a:rPr lang="ru-RU" i="1" dirty="0" smtClean="0"/>
              <a:t> </a:t>
            </a:r>
            <a:r>
              <a:rPr lang="ru-RU" sz="3400" b="1" i="1" dirty="0" smtClean="0"/>
              <a:t>Если птицы вьют гнёзда на солнечной стороне, ожидается холодное лето.</a:t>
            </a:r>
            <a:endParaRPr lang="ru-RU" sz="3400" b="1" dirty="0" smtClean="0"/>
          </a:p>
          <a:p>
            <a:pPr lvl="0" algn="just">
              <a:buNone/>
            </a:pPr>
            <a:r>
              <a:rPr lang="ru-RU" sz="3400" b="1" i="1" dirty="0" smtClean="0"/>
              <a:t>2) Когда стал распускаться лесной дуб, можно начинать купаться.</a:t>
            </a:r>
            <a:endParaRPr lang="ru-RU" sz="3400" b="1" dirty="0" smtClean="0"/>
          </a:p>
          <a:p>
            <a:pPr lvl="0" algn="just">
              <a:buNone/>
            </a:pPr>
            <a:r>
              <a:rPr lang="ru-RU" sz="3400" b="1" i="1" dirty="0" smtClean="0"/>
              <a:t>3) Одна сторона улицы была залита лунным светом, а другая чернела от теней.</a:t>
            </a:r>
            <a:r>
              <a:rPr lang="ru-RU" sz="3400" b="1" dirty="0" smtClean="0"/>
              <a:t> </a:t>
            </a:r>
            <a:endParaRPr lang="ru-RU" sz="3400" b="1" dirty="0" smtClean="0"/>
          </a:p>
          <a:p>
            <a:pPr lvl="0" algn="just">
              <a:buNone/>
            </a:pPr>
            <a:endParaRPr lang="ru-RU" sz="3400" b="1" dirty="0" smtClean="0"/>
          </a:p>
          <a:p>
            <a:pPr algn="just">
              <a:buNone/>
            </a:pPr>
            <a:r>
              <a:rPr lang="ru-RU" b="1" dirty="0" smtClean="0"/>
              <a:t>		</a:t>
            </a:r>
            <a:r>
              <a:rPr lang="ru-RU" sz="2900" b="1" u="sng" dirty="0" smtClean="0"/>
              <a:t>Задание:</a:t>
            </a:r>
            <a:r>
              <a:rPr lang="ru-RU" sz="2900" b="1" dirty="0" smtClean="0"/>
              <a:t> </a:t>
            </a:r>
            <a:r>
              <a:rPr lang="ru-RU" sz="2900" dirty="0" smtClean="0"/>
              <a:t>из двух простых предложений составьте бессоюзное сложное предложение, понаблюдайте за интонацией. Объясните знаки препинания</a:t>
            </a:r>
            <a:r>
              <a:rPr lang="ru-RU" sz="2900" dirty="0" smtClean="0"/>
              <a:t>.</a:t>
            </a:r>
            <a:endParaRPr lang="ru-RU" sz="2900" dirty="0" smtClean="0"/>
          </a:p>
          <a:p>
            <a:pPr marL="514350" lvl="0" indent="-514350" algn="just">
              <a:buNone/>
            </a:pPr>
            <a:r>
              <a:rPr lang="ru-RU" b="1" i="1" dirty="0" smtClean="0"/>
              <a:t>1) </a:t>
            </a:r>
            <a:r>
              <a:rPr lang="ru-RU" sz="3400" b="1" i="1" dirty="0" smtClean="0"/>
              <a:t>Мы спали на сеновале. В избе было душно.</a:t>
            </a:r>
          </a:p>
          <a:p>
            <a:pPr marL="514350" indent="-514350" algn="just">
              <a:buNone/>
            </a:pPr>
            <a:r>
              <a:rPr lang="ru-RU" sz="3400" b="1" i="1" dirty="0" smtClean="0"/>
              <a:t>2) Раздался выстрел. Браконьеры бросились бежать.</a:t>
            </a:r>
            <a:endParaRPr lang="ru-RU" sz="3400" b="1" dirty="0" smtClean="0"/>
          </a:p>
          <a:p>
            <a:pPr marL="514350" lvl="0" indent="-514350" algn="just">
              <a:buAutoNum type="arabicParenR"/>
            </a:pPr>
            <a:endParaRPr lang="ru-RU" i="1" dirty="0" smtClean="0"/>
          </a:p>
          <a:p>
            <a:pPr lvl="0"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516</TotalTime>
  <Words>309</Words>
  <PresentationFormat>Экран (4:3)</PresentationFormat>
  <Paragraphs>115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Трек</vt:lpstr>
      <vt:lpstr> Тема :</vt:lpstr>
      <vt:lpstr>Готовимся к ГИА Лингвистическая разминка </vt:lpstr>
      <vt:lpstr>Синтаксический разбор  бессоюзного сложного предложения </vt:lpstr>
      <vt:lpstr>Тренировочные упражнения </vt:lpstr>
      <vt:lpstr> Пунктуационный разбор  бессоюзного сложного предложения </vt:lpstr>
      <vt:lpstr>Основные признаки  бессоюзных сложных предложений: </vt:lpstr>
      <vt:lpstr> Знаки препинания в бессоюзном сложном предложении </vt:lpstr>
      <vt:lpstr>Работа с текстом</vt:lpstr>
      <vt:lpstr>Конструирование </vt:lpstr>
      <vt:lpstr>Лингвистический эксперимент </vt:lpstr>
      <vt:lpstr>Тест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урока:</dc:title>
  <dc:creator>Администратор</dc:creator>
  <cp:lastModifiedBy>DNA7 X86</cp:lastModifiedBy>
  <cp:revision>47</cp:revision>
  <dcterms:created xsi:type="dcterms:W3CDTF">2012-02-07T07:01:20Z</dcterms:created>
  <dcterms:modified xsi:type="dcterms:W3CDTF">2012-02-10T14:18:40Z</dcterms:modified>
</cp:coreProperties>
</file>